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7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57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6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FD8D4-3821-4653-AA3E-11843E25D9AA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AF1CB-2E80-4AFF-B2AA-4E1E9072C4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AF1CB-2E80-4AFF-B2AA-4E1E9072C4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After going over how to order these questions, have students take the practice passage and simply order the questions (not do them) from easiest to hardest</a:t>
            </a: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070AD6-9052-4F5C-A54C-4AA3614CA3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F0AF6-8583-4573-B09B-9067B964C3E0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3A62-52FB-4B17-8BBF-3E9B4745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sz="3800" b="1" dirty="0" smtClean="0">
                <a:solidFill>
                  <a:schemeClr val="tx1"/>
                </a:solidFill>
              </a:rPr>
              <a:t>Today I will do what others won’t, so that tomorrow I can do what others can’t.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-Jerry Rice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362" name="Picture 2" descr="http://writenonfictionnow.com/wp-content/uploads/2010/05/hard_work_sig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735920" cy="446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Ordering Science Questions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2590800"/>
            <a:ext cx="876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564" name="TextBox 7"/>
          <p:cNvSpPr txBox="1">
            <a:spLocks noChangeArrowheads="1"/>
          </p:cNvSpPr>
          <p:nvPr/>
        </p:nvSpPr>
        <p:spPr bwMode="auto">
          <a:xfrm>
            <a:off x="152400" y="1905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Easy, Most Specific</a:t>
            </a:r>
          </a:p>
        </p:txBody>
      </p:sp>
      <p:sp>
        <p:nvSpPr>
          <p:cNvPr id="66565" name="TextBox 10"/>
          <p:cNvSpPr txBox="1">
            <a:spLocks noChangeArrowheads="1"/>
          </p:cNvSpPr>
          <p:nvPr/>
        </p:nvSpPr>
        <p:spPr bwMode="auto">
          <a:xfrm>
            <a:off x="6858000" y="1905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Hard, most general</a:t>
            </a:r>
          </a:p>
        </p:txBody>
      </p:sp>
      <p:sp>
        <p:nvSpPr>
          <p:cNvPr id="66566" name="TextBox 11"/>
          <p:cNvSpPr txBox="1">
            <a:spLocks noChangeArrowheads="1"/>
          </p:cNvSpPr>
          <p:nvPr/>
        </p:nvSpPr>
        <p:spPr bwMode="auto">
          <a:xfrm>
            <a:off x="152400" y="2895600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Easy/fast/short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6567" name="TextBox 12"/>
          <p:cNvSpPr txBox="1">
            <a:spLocks noChangeArrowheads="1"/>
          </p:cNvSpPr>
          <p:nvPr/>
        </p:nvSpPr>
        <p:spPr bwMode="auto">
          <a:xfrm>
            <a:off x="2667000" y="28956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Medium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6568" name="TextBox 13"/>
          <p:cNvSpPr txBox="1">
            <a:spLocks noChangeArrowheads="1"/>
          </p:cNvSpPr>
          <p:nvPr/>
        </p:nvSpPr>
        <p:spPr bwMode="auto">
          <a:xfrm>
            <a:off x="4724400" y="2895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Medium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6569" name="TextBox 14"/>
          <p:cNvSpPr txBox="1">
            <a:spLocks noChangeArrowheads="1"/>
          </p:cNvSpPr>
          <p:nvPr/>
        </p:nvSpPr>
        <p:spPr bwMode="auto">
          <a:xfrm>
            <a:off x="7239000" y="28956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Hard/long/slow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33700" y="3924300"/>
            <a:ext cx="54102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6571" name="TextBox 18"/>
          <p:cNvSpPr txBox="1">
            <a:spLocks noChangeArrowheads="1"/>
          </p:cNvSpPr>
          <p:nvPr/>
        </p:nvSpPr>
        <p:spPr bwMode="auto">
          <a:xfrm>
            <a:off x="152400" y="4495800"/>
            <a:ext cx="2438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latin typeface="Calibri" pitchFamily="34" charset="0"/>
              </a:rPr>
              <a:t>Fetch </a:t>
            </a:r>
            <a:r>
              <a:rPr lang="en-US" b="1" i="1" dirty="0">
                <a:solidFill>
                  <a:srgbClr val="00B050"/>
                </a:solidFill>
                <a:latin typeface="Calibri" pitchFamily="34" charset="0"/>
              </a:rPr>
              <a:t>Questions</a:t>
            </a:r>
          </a:p>
          <a:p>
            <a:r>
              <a:rPr lang="en-US" dirty="0" smtClean="0">
                <a:latin typeface="Calibri" pitchFamily="34" charset="0"/>
              </a:rPr>
              <a:t>Ask you to simply find information from the chart/graph/experiment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867400" y="44958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libri" pitchFamily="34" charset="0"/>
              </a:rPr>
              <a:t>General Questions</a:t>
            </a:r>
          </a:p>
          <a:p>
            <a:r>
              <a:rPr lang="en-US" dirty="0" smtClean="0">
                <a:latin typeface="Calibri" pitchFamily="34" charset="0"/>
              </a:rPr>
              <a:t>Ask you to draw general conclusions and draw comparisons between charts/scientists/experiments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133600" y="2286000"/>
            <a:ext cx="449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574" name="Rectangle 24"/>
          <p:cNvSpPr>
            <a:spLocks noChangeArrowheads="1"/>
          </p:cNvSpPr>
          <p:nvPr/>
        </p:nvSpPr>
        <p:spPr bwMode="auto">
          <a:xfrm>
            <a:off x="228600" y="12954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2060"/>
                </a:solidFill>
                <a:latin typeface="Calibri" pitchFamily="34" charset="0"/>
              </a:rPr>
              <a:t>Question Type</a:t>
            </a:r>
          </a:p>
        </p:txBody>
      </p:sp>
      <p:sp>
        <p:nvSpPr>
          <p:cNvPr id="66575" name="Rectangle 26"/>
          <p:cNvSpPr>
            <a:spLocks noChangeArrowheads="1"/>
          </p:cNvSpPr>
          <p:nvPr/>
        </p:nvSpPr>
        <p:spPr bwMode="auto">
          <a:xfrm>
            <a:off x="6934200" y="13716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2060"/>
                </a:solidFill>
                <a:latin typeface="Calibri" pitchFamily="34" charset="0"/>
              </a:rPr>
              <a:t>Question Type</a:t>
            </a:r>
          </a:p>
        </p:txBody>
      </p:sp>
      <p:sp>
        <p:nvSpPr>
          <p:cNvPr id="28" name="Curved Up Arrow 27"/>
          <p:cNvSpPr/>
          <p:nvPr/>
        </p:nvSpPr>
        <p:spPr>
          <a:xfrm>
            <a:off x="609600" y="3352800"/>
            <a:ext cx="1752600" cy="762000"/>
          </a:xfrm>
          <a:prstGeom prst="curvedUpArrow">
            <a:avLst>
              <a:gd name="adj1" fmla="val 4203"/>
              <a:gd name="adj2" fmla="val 73426"/>
              <a:gd name="adj3" fmla="val 25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Up Arrow 28"/>
          <p:cNvSpPr/>
          <p:nvPr/>
        </p:nvSpPr>
        <p:spPr>
          <a:xfrm>
            <a:off x="2819400" y="3352800"/>
            <a:ext cx="2438400" cy="762000"/>
          </a:xfrm>
          <a:prstGeom prst="curvedUpArrow">
            <a:avLst>
              <a:gd name="adj1" fmla="val 4203"/>
              <a:gd name="adj2" fmla="val 73426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5715000" y="3352800"/>
            <a:ext cx="2590800" cy="762000"/>
          </a:xfrm>
          <a:prstGeom prst="curvedUpArrow">
            <a:avLst>
              <a:gd name="adj1" fmla="val 4203"/>
              <a:gd name="adj2" fmla="val 7342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-38100" y="3848100"/>
            <a:ext cx="54102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2895600" y="4495800"/>
            <a:ext cx="274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Calibri" pitchFamily="34" charset="0"/>
              </a:rPr>
              <a:t>Analyze </a:t>
            </a:r>
            <a:r>
              <a:rPr lang="en-US" b="1" i="1" dirty="0">
                <a:solidFill>
                  <a:srgbClr val="0070C0"/>
                </a:solidFill>
                <a:latin typeface="Calibri" pitchFamily="34" charset="0"/>
              </a:rPr>
              <a:t>Questions</a:t>
            </a:r>
          </a:p>
          <a:p>
            <a:r>
              <a:rPr lang="en-US" dirty="0" smtClean="0">
                <a:latin typeface="Calibri" pitchFamily="34" charset="0"/>
              </a:rPr>
              <a:t>Ask you for “1-step” analysis based on information stated</a:t>
            </a:r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Easy Questions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 to simply look at the chart/graph/experiment</a:t>
            </a:r>
          </a:p>
          <a:p>
            <a:r>
              <a:rPr lang="en-US" dirty="0" smtClean="0"/>
              <a:t>Approx 10-15 of the 40 questions</a:t>
            </a:r>
          </a:p>
          <a:p>
            <a:r>
              <a:rPr lang="en-US" dirty="0" smtClean="0"/>
              <a:t>Can be answered quickly…do them first!</a:t>
            </a:r>
          </a:p>
          <a:p>
            <a:r>
              <a:rPr lang="en-US" dirty="0" smtClean="0"/>
              <a:t>Will NOT try to trick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Medium Questions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1-Step Analysis of information given</a:t>
            </a:r>
          </a:p>
          <a:p>
            <a:r>
              <a:rPr lang="en-US" dirty="0" smtClean="0"/>
              <a:t>15-20 of the 40 questions</a:t>
            </a:r>
          </a:p>
          <a:p>
            <a:r>
              <a:rPr lang="en-US" dirty="0" smtClean="0"/>
              <a:t>Answers must have </a:t>
            </a:r>
            <a:r>
              <a:rPr lang="en-US" b="1" u="sng" dirty="0" smtClean="0"/>
              <a:t>direct support </a:t>
            </a:r>
            <a:r>
              <a:rPr lang="en-US" dirty="0" smtClean="0"/>
              <a:t>from the passage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Infer/Suggest/Imply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If an ACT science passage provided the following statement…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Ms</a:t>
            </a:r>
            <a:r>
              <a:rPr lang="en-US" b="1" i="1" dirty="0">
                <a:solidFill>
                  <a:srgbClr val="7030A0"/>
                </a:solidFill>
              </a:rPr>
              <a:t>. Nelson came to class this morning with wet hair.</a:t>
            </a:r>
            <a:endParaRPr lang="en-US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 smtClean="0"/>
              <a:t>What </a:t>
            </a:r>
            <a:r>
              <a:rPr lang="en-US" b="1" dirty="0"/>
              <a:t>can be inferred from the preceding statement?</a:t>
            </a:r>
            <a:endParaRPr lang="en-US" dirty="0"/>
          </a:p>
          <a:p>
            <a:pPr>
              <a:buNone/>
            </a:pPr>
            <a:r>
              <a:rPr lang="en-US" dirty="0"/>
              <a:t>						</a:t>
            </a:r>
          </a:p>
          <a:p>
            <a:pPr>
              <a:buNone/>
            </a:pPr>
            <a:r>
              <a:rPr lang="en-US" dirty="0"/>
              <a:t>		(A) She ran through the sprinklers</a:t>
            </a:r>
          </a:p>
          <a:p>
            <a:pPr>
              <a:buNone/>
            </a:pPr>
            <a:r>
              <a:rPr lang="en-US" dirty="0"/>
              <a:t>		(B) She was sweating from the gym</a:t>
            </a:r>
          </a:p>
          <a:p>
            <a:pPr>
              <a:buNone/>
            </a:pPr>
            <a:r>
              <a:rPr lang="en-US" dirty="0"/>
              <a:t>		(C) She showered before class</a:t>
            </a:r>
          </a:p>
          <a:p>
            <a:pPr>
              <a:buNone/>
            </a:pPr>
            <a:r>
              <a:rPr lang="en-US" dirty="0"/>
              <a:t>		(D) Her hair is not dry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Interpolate Questions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These questions will ask you to estimate a value </a:t>
            </a:r>
            <a:r>
              <a:rPr lang="en-US" b="1" i="1" dirty="0" smtClean="0">
                <a:solidFill>
                  <a:srgbClr val="7030A0"/>
                </a:solidFill>
              </a:rPr>
              <a:t>WITHIN </a:t>
            </a:r>
            <a:r>
              <a:rPr lang="en-US" dirty="0" smtClean="0"/>
              <a:t>the graph</a:t>
            </a:r>
            <a:endParaRPr lang="en-US" dirty="0"/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2667000" y="2743200"/>
            <a:ext cx="3365500" cy="3352800"/>
            <a:chOff x="4500" y="10260"/>
            <a:chExt cx="2160" cy="2160"/>
          </a:xfrm>
        </p:grpSpPr>
        <p:sp>
          <p:nvSpPr>
            <p:cNvPr id="22531" name="Line 3"/>
            <p:cNvSpPr>
              <a:spLocks noChangeShapeType="1"/>
            </p:cNvSpPr>
            <p:nvPr/>
          </p:nvSpPr>
          <p:spPr bwMode="auto">
            <a:xfrm>
              <a:off x="4500" y="12420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 flipV="1">
              <a:off x="4500" y="10260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3124200" y="3200400"/>
            <a:ext cx="2514600" cy="2606675"/>
            <a:chOff x="4707" y="3736"/>
            <a:chExt cx="1576" cy="2064"/>
          </a:xfrm>
        </p:grpSpPr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 flipH="1">
              <a:off x="4707" y="5728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 flipH="1">
              <a:off x="5129" y="532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 flipH="1">
              <a:off x="6012" y="435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 flipH="1">
              <a:off x="6211" y="373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5443" y="4660"/>
              <a:ext cx="451" cy="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?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Extrapolate Questions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These questions will ask you to use the known data to expand to an area not yet known…</a:t>
            </a:r>
            <a:endParaRPr lang="en-US" dirty="0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2514600" y="2743200"/>
            <a:ext cx="3886200" cy="3810000"/>
            <a:chOff x="3013" y="8705"/>
            <a:chExt cx="2718" cy="2238"/>
          </a:xfrm>
        </p:grpSpPr>
        <p:grpSp>
          <p:nvGrpSpPr>
            <p:cNvPr id="23555" name="Group 3"/>
            <p:cNvGrpSpPr>
              <a:grpSpLocks/>
            </p:cNvGrpSpPr>
            <p:nvPr/>
          </p:nvGrpSpPr>
          <p:grpSpPr bwMode="auto">
            <a:xfrm>
              <a:off x="3013" y="8705"/>
              <a:ext cx="2718" cy="2238"/>
              <a:chOff x="4500" y="10260"/>
              <a:chExt cx="2160" cy="2160"/>
            </a:xfrm>
          </p:grpSpPr>
          <p:sp>
            <p:nvSpPr>
              <p:cNvPr id="23556" name="Line 4"/>
              <p:cNvSpPr>
                <a:spLocks noChangeShapeType="1"/>
              </p:cNvSpPr>
              <p:nvPr/>
            </p:nvSpPr>
            <p:spPr bwMode="auto">
              <a:xfrm>
                <a:off x="4500" y="12420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57" name="Line 5"/>
              <p:cNvSpPr>
                <a:spLocks noChangeShapeType="1"/>
              </p:cNvSpPr>
              <p:nvPr/>
            </p:nvSpPr>
            <p:spPr bwMode="auto">
              <a:xfrm flipV="1">
                <a:off x="4500" y="10260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558" name="Arc 6"/>
            <p:cNvSpPr>
              <a:spLocks/>
            </p:cNvSpPr>
            <p:nvPr/>
          </p:nvSpPr>
          <p:spPr bwMode="auto">
            <a:xfrm flipV="1">
              <a:off x="3224" y="9758"/>
              <a:ext cx="1075" cy="90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4185" y="9018"/>
              <a:ext cx="451" cy="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?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Difficult Questions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ask you to make general conclusions based on the given info</a:t>
            </a:r>
          </a:p>
          <a:p>
            <a:r>
              <a:rPr lang="en-US" dirty="0" smtClean="0"/>
              <a:t>Mostly appear on “fighting scientists” and experiments passages</a:t>
            </a:r>
          </a:p>
          <a:p>
            <a:r>
              <a:rPr lang="en-US" dirty="0" smtClean="0"/>
              <a:t>Include questions such as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“What if…”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Compare/contrast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35846"/>
            <a:ext cx="8534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Correct Answer Puzzle-Fit </a:t>
            </a:r>
          </a:p>
          <a:p>
            <a:endParaRPr lang="en-US" b="1" dirty="0" smtClean="0"/>
          </a:p>
          <a:p>
            <a:r>
              <a:rPr lang="en-US" sz="2800" dirty="0" smtClean="0"/>
              <a:t>The ACT uses Science passages to test your ability to identify and comprehend a FEW key sentences in the passage. 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Then, all of the </a:t>
            </a:r>
            <a:r>
              <a:rPr lang="en-US" sz="2800" b="1" dirty="0" smtClean="0">
                <a:solidFill>
                  <a:srgbClr val="002060"/>
                </a:solidFill>
              </a:rPr>
              <a:t>questions surround these few ideas. 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87025"/>
            <a:ext cx="82296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So What?</a:t>
            </a:r>
          </a:p>
          <a:p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The answer choices that you‘ve circled should </a:t>
            </a:r>
            <a:r>
              <a:rPr lang="en-US" sz="2800" b="1" u="sng" dirty="0" smtClean="0"/>
              <a:t>fit together </a:t>
            </a:r>
            <a:r>
              <a:rPr lang="en-US" sz="2800" dirty="0" smtClean="0"/>
              <a:t>in that they all agree with one another. These correct answers should seem repetitive and fit within the main idea of the </a:t>
            </a:r>
            <a:r>
              <a:rPr lang="en-US" sz="2800" b="1" u="sng" dirty="0"/>
              <a:t>graph, hypothesis, or experiment.</a:t>
            </a:r>
            <a:r>
              <a:rPr lang="en-US" sz="2800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If they don‘t, go back and see which ones stand out as not fitting in your puzzle. 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If you can‘t see a pattern, you‘ve probably misunderstood or failed to identify the key points of the author‘s argument </a:t>
            </a:r>
            <a:r>
              <a:rPr lang="en-US" sz="2800" b="1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Ordering the Questions Drill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___  The results of experiments 1 and 2 indicate that…</a:t>
            </a:r>
            <a:endParaRPr lang="en-US" sz="2800" dirty="0">
              <a:ea typeface="Calibri"/>
              <a:cs typeface="Times New Roman"/>
            </a:endParaRPr>
          </a:p>
          <a:p>
            <a:pPr marL="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 </a:t>
            </a:r>
            <a:endParaRPr lang="en-US" sz="2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___  Which of the following items serves as the control in the experiment</a:t>
            </a:r>
            <a:endParaRPr lang="en-US" sz="2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 </a:t>
            </a:r>
            <a:endParaRPr lang="en-US" sz="2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___  Based on the above experiments, which of the following is the most likely conclusion…</a:t>
            </a:r>
            <a:endParaRPr lang="en-US" sz="2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 </a:t>
            </a:r>
            <a:endParaRPr lang="en-US" sz="2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4711700" algn="l"/>
              </a:tabLst>
            </a:pPr>
            <a:r>
              <a:rPr lang="en-US" i="1" dirty="0" smtClean="0">
                <a:latin typeface="Times New Roman"/>
                <a:ea typeface="MS Mincho"/>
                <a:cs typeface="Times New Roman"/>
              </a:rPr>
              <a:t>___  Suppose the plant described in experiments 1-5 is cut off while in the light, and a new plant doesn’t grow.  What will happen to the plant?</a:t>
            </a:r>
            <a:endParaRPr lang="en-US" sz="2800" dirty="0">
              <a:ea typeface="Calibri"/>
              <a:cs typeface="Times New Roman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dirty="0" smtClean="0"/>
              <a:t>ACT Science Intro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Steps to Solving Science Passages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/>
              <a:t>Step 1. Skim the </a:t>
            </a:r>
            <a:r>
              <a:rPr lang="en-US" b="1" dirty="0" smtClean="0"/>
              <a:t>passage </a:t>
            </a:r>
            <a:r>
              <a:rPr lang="en-US" b="1" dirty="0"/>
              <a:t>to understand the main </a:t>
            </a:r>
            <a:r>
              <a:rPr lang="en-US" b="1" dirty="0" smtClean="0"/>
              <a:t>points/goals/relationship between variables</a:t>
            </a:r>
            <a:endParaRPr lang="en-US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Step </a:t>
            </a:r>
            <a:r>
              <a:rPr lang="en-US" b="1" dirty="0"/>
              <a:t>2. Identify each Question Type</a:t>
            </a:r>
            <a:endParaRPr lang="en-US" dirty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Step 3. Make Educated Guesses</a:t>
            </a:r>
            <a:endParaRPr lang="en-US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Step </a:t>
            </a:r>
            <a:r>
              <a:rPr lang="en-US" b="1" dirty="0"/>
              <a:t>4. Use POE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/>
          <a:p>
            <a:r>
              <a:rPr lang="en-US" dirty="0" smtClean="0"/>
              <a:t>Charts and Graphs Passages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Four Types of Charts/Graphs on the ACT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Linear </a:t>
            </a:r>
            <a:r>
              <a:rPr lang="en-US" b="1" dirty="0" smtClean="0"/>
              <a:t>Graphs</a:t>
            </a:r>
            <a:br>
              <a:rPr lang="en-US" b="1" dirty="0" smtClean="0"/>
            </a:b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Graphs with Curves</a:t>
            </a:r>
            <a:br>
              <a:rPr lang="en-US" b="1" dirty="0" smtClean="0"/>
            </a:b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Scatter Plots</a:t>
            </a:r>
            <a:br>
              <a:rPr lang="en-US" b="1" dirty="0" smtClean="0"/>
            </a:b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Flat Lines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What to do when you see a Graph/Chart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 What are the variables? (temperature, number of plants, records sold, hp, mph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pPr>
              <a:buNone/>
            </a:pPr>
            <a:r>
              <a:rPr lang="en-US" dirty="0"/>
              <a:t>2. How are they measured? (grams? Quarts? Percentages</a:t>
            </a:r>
            <a:r>
              <a:rPr lang="en-US" dirty="0" smtClean="0"/>
              <a:t>?)</a:t>
            </a:r>
            <a:br>
              <a:rPr lang="en-US" dirty="0" smtClean="0"/>
            </a:br>
            <a:endParaRPr lang="en-US" dirty="0"/>
          </a:p>
          <a:p>
            <a:pPr>
              <a:buNone/>
            </a:pPr>
            <a:r>
              <a:rPr lang="en-US" dirty="0"/>
              <a:t>3. How are they related/changing? (+, -, NR)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Line Graphs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514599"/>
          </a:xfrm>
        </p:spPr>
        <p:txBody>
          <a:bodyPr>
            <a:normAutofit fontScale="25000" lnSpcReduction="20000"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200" b="1" i="1" dirty="0">
                <a:solidFill>
                  <a:srgbClr val="00B050"/>
                </a:solidFill>
                <a:ea typeface="Calibri"/>
                <a:cs typeface="Times New Roman"/>
              </a:rPr>
              <a:t>Positive</a:t>
            </a:r>
            <a:r>
              <a:rPr lang="en-US" sz="11200" dirty="0">
                <a:solidFill>
                  <a:srgbClr val="00B050"/>
                </a:solidFill>
                <a:ea typeface="Calibri"/>
                <a:cs typeface="Times New Roman"/>
              </a:rPr>
              <a:t> Relationship = direct Relationship = ALWAYS PUT A (+)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8600" b="1" i="1" dirty="0" smtClean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8600" b="1" i="1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8600" b="1" i="1" dirty="0" smtClean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8600" b="1" i="1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200" b="1" i="1" dirty="0" smtClean="0">
                <a:solidFill>
                  <a:schemeClr val="tx2"/>
                </a:solidFill>
                <a:ea typeface="Calibri"/>
                <a:cs typeface="Times New Roman"/>
              </a:rPr>
              <a:t>Negative</a:t>
            </a:r>
            <a:r>
              <a:rPr lang="en-US" sz="11200" dirty="0" smtClean="0">
                <a:solidFill>
                  <a:schemeClr val="tx2"/>
                </a:solidFill>
                <a:ea typeface="Calibri"/>
                <a:cs typeface="Times New Roman"/>
              </a:rPr>
              <a:t> </a:t>
            </a:r>
            <a:r>
              <a:rPr lang="en-US" sz="11200" dirty="0">
                <a:solidFill>
                  <a:schemeClr val="tx2"/>
                </a:solidFill>
                <a:ea typeface="Calibri"/>
                <a:cs typeface="Times New Roman"/>
              </a:rPr>
              <a:t>Relationship = inverse /indirect Relationship = ALWAYS PUT A (-)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none" strike="noStrike" dirty="0" smtClean="0">
                <a:latin typeface="Times New Roman"/>
                <a:ea typeface="Calibri"/>
                <a:cs typeface="Times New Roman"/>
              </a:rPr>
              <a:t> </a:t>
            </a:r>
            <a:endParaRPr lang="en-US" dirty="0"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Calibri"/>
              <a:cs typeface="Times New Roman"/>
            </a:endParaRPr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3352800" y="1981200"/>
            <a:ext cx="2209800" cy="1752600"/>
            <a:chOff x="2532" y="4053"/>
            <a:chExt cx="3128" cy="2402"/>
          </a:xfrm>
        </p:grpSpPr>
        <p:grpSp>
          <p:nvGrpSpPr>
            <p:cNvPr id="24579" name="Group 3"/>
            <p:cNvGrpSpPr>
              <a:grpSpLocks/>
            </p:cNvGrpSpPr>
            <p:nvPr/>
          </p:nvGrpSpPr>
          <p:grpSpPr bwMode="auto">
            <a:xfrm>
              <a:off x="2532" y="4053"/>
              <a:ext cx="3128" cy="2402"/>
              <a:chOff x="4500" y="10260"/>
              <a:chExt cx="2160" cy="2160"/>
            </a:xfrm>
          </p:grpSpPr>
          <p:sp>
            <p:nvSpPr>
              <p:cNvPr id="24580" name="Line 4"/>
              <p:cNvSpPr>
                <a:spLocks noChangeShapeType="1"/>
              </p:cNvSpPr>
              <p:nvPr/>
            </p:nvSpPr>
            <p:spPr bwMode="auto">
              <a:xfrm>
                <a:off x="4500" y="12420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81" name="Line 5"/>
              <p:cNvSpPr>
                <a:spLocks noChangeShapeType="1"/>
              </p:cNvSpPr>
              <p:nvPr/>
            </p:nvSpPr>
            <p:spPr bwMode="auto">
              <a:xfrm flipV="1">
                <a:off x="4500" y="10260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4582" name="AutoShape 6"/>
            <p:cNvCxnSpPr>
              <a:cxnSpLocks noChangeShapeType="1"/>
            </p:cNvCxnSpPr>
            <p:nvPr/>
          </p:nvCxnSpPr>
          <p:spPr bwMode="auto">
            <a:xfrm flipV="1">
              <a:off x="2880" y="4519"/>
              <a:ext cx="2210" cy="14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3429000" y="4876800"/>
            <a:ext cx="1981200" cy="1676400"/>
            <a:chOff x="7216" y="4053"/>
            <a:chExt cx="3128" cy="2402"/>
          </a:xfrm>
        </p:grpSpPr>
        <p:grpSp>
          <p:nvGrpSpPr>
            <p:cNvPr id="24584" name="Group 8"/>
            <p:cNvGrpSpPr>
              <a:grpSpLocks/>
            </p:cNvGrpSpPr>
            <p:nvPr/>
          </p:nvGrpSpPr>
          <p:grpSpPr bwMode="auto">
            <a:xfrm>
              <a:off x="7216" y="4053"/>
              <a:ext cx="3128" cy="2402"/>
              <a:chOff x="4500" y="10260"/>
              <a:chExt cx="2160" cy="2160"/>
            </a:xfrm>
          </p:grpSpPr>
          <p:sp>
            <p:nvSpPr>
              <p:cNvPr id="24585" name="Line 9"/>
              <p:cNvSpPr>
                <a:spLocks noChangeShapeType="1"/>
              </p:cNvSpPr>
              <p:nvPr/>
            </p:nvSpPr>
            <p:spPr bwMode="auto">
              <a:xfrm>
                <a:off x="4500" y="12420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 flipV="1">
                <a:off x="4500" y="10260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4587" name="AutoShape 11"/>
            <p:cNvCxnSpPr>
              <a:cxnSpLocks noChangeShapeType="1"/>
            </p:cNvCxnSpPr>
            <p:nvPr/>
          </p:nvCxnSpPr>
          <p:spPr bwMode="auto">
            <a:xfrm>
              <a:off x="7389" y="4693"/>
              <a:ext cx="2359" cy="14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Line Graphs Drill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each of the following graphs, identify the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Variables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measured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related/changing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Graphs with Curves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Still decorate with a +  or a - Might need several +’s or –’s, or an OVERALL + &amp; </a:t>
            </a:r>
            <a:r>
              <a:rPr lang="en-US" dirty="0" smtClean="0"/>
              <a:t>–.</a:t>
            </a:r>
          </a:p>
          <a:p>
            <a:endParaRPr lang="en-US" dirty="0"/>
          </a:p>
          <a:p>
            <a:pPr>
              <a:buNone/>
            </a:pPr>
            <a:r>
              <a:rPr lang="en-US" b="1" u="sng" dirty="0" smtClean="0"/>
              <a:t>Curve Graphs Drill</a:t>
            </a:r>
          </a:p>
          <a:p>
            <a:pPr>
              <a:buNone/>
            </a:pPr>
            <a:r>
              <a:rPr lang="en-US" dirty="0" smtClean="0"/>
              <a:t>In each of the graphs, identify the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Variables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measured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related/changing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Scatter Graphs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Still decorate with a    +/-/NR    .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Draw in the </a:t>
            </a:r>
            <a:r>
              <a:rPr lang="en-US" b="1" i="1" dirty="0" smtClean="0"/>
              <a:t>LINE OF BEST FIT</a:t>
            </a:r>
          </a:p>
          <a:p>
            <a:pPr marL="514350" lvl="0" indent="-514350">
              <a:buFont typeface="+mj-lt"/>
              <a:buAutoNum type="arabicPeriod"/>
            </a:pPr>
            <a:endParaRPr lang="en-US" b="1" i="1" dirty="0"/>
          </a:p>
          <a:p>
            <a:pPr marL="514350" lvl="0" indent="-514350">
              <a:buNone/>
            </a:pP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Line of Best fit-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 straight line that best represents the data on a scatter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plot</a:t>
            </a:r>
          </a:p>
          <a:p>
            <a:pPr marL="514350" lvl="0" indent="-514350"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lvl="0" indent="-514350">
              <a:buNone/>
            </a:pPr>
            <a:r>
              <a:rPr lang="en-US" b="1" u="sng" dirty="0" smtClean="0"/>
              <a:t>Drill</a:t>
            </a:r>
            <a:endParaRPr lang="en-US" b="1" u="sng" dirty="0"/>
          </a:p>
          <a:p>
            <a:pPr marL="514350" lvl="0" indent="-51435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Draw a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Line of Best Fit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for the three graphs below…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Flat Graphs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These graphs will not have a +/- relationship, but that does NOT mean that these variables are not related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Drill</a:t>
            </a:r>
          </a:p>
          <a:p>
            <a:r>
              <a:rPr lang="en-US" dirty="0" smtClean="0"/>
              <a:t>In the flat graph above, identify the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Variables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measured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How they are related/changing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Tables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Treat tables the same way that you treat graphs!</a:t>
            </a:r>
          </a:p>
          <a:p>
            <a:endParaRPr lang="en-US" dirty="0"/>
          </a:p>
          <a:p>
            <a:r>
              <a:rPr lang="en-US" dirty="0" smtClean="0"/>
              <a:t>When you see a table, make sure to identify the…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Variables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Units of measurement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Relationship between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ACT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 Passages</a:t>
            </a:r>
          </a:p>
          <a:p>
            <a:r>
              <a:rPr lang="en-US" dirty="0" smtClean="0"/>
              <a:t>5-7 Questions Each</a:t>
            </a:r>
          </a:p>
          <a:p>
            <a:r>
              <a:rPr lang="en-US" dirty="0" smtClean="0"/>
              <a:t>40 Questions</a:t>
            </a:r>
          </a:p>
          <a:p>
            <a:r>
              <a:rPr lang="en-US" dirty="0" smtClean="0"/>
              <a:t>35 Minutes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Designed so that time will be an issue!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Steps to Solving Experiments Passages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Step </a:t>
            </a:r>
            <a:r>
              <a:rPr lang="en-US" b="1" dirty="0"/>
              <a:t>1. Scan the passage</a:t>
            </a:r>
            <a:endParaRPr lang="en-US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Step 2. Identify the objective of the experiment(s)</a:t>
            </a:r>
            <a:endParaRPr lang="en-US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Step 3. Identify how the research is being done</a:t>
            </a:r>
            <a:endParaRPr lang="en-US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Step 4.Identify the results of each experiment</a:t>
            </a:r>
            <a:endParaRPr lang="en-US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Step 5. Answer the questions in “easy to hard” order</a:t>
            </a:r>
            <a:endParaRPr lang="en-US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Step 6. Use POE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Independent vs. Dependent Variables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Every experiment has two variables – or things that will change.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>
                <a:solidFill>
                  <a:srgbClr val="C00000"/>
                </a:solidFill>
              </a:rPr>
              <a:t>Independent Variable: The variable that you are investigating. </a:t>
            </a:r>
            <a:r>
              <a:rPr lang="en-US" dirty="0">
                <a:solidFill>
                  <a:srgbClr val="C00000"/>
                </a:solidFill>
              </a:rPr>
              <a:t> T</a:t>
            </a:r>
            <a:r>
              <a:rPr lang="en-US" b="1" i="1" dirty="0">
                <a:solidFill>
                  <a:srgbClr val="C00000"/>
                </a:solidFill>
              </a:rPr>
              <a:t>he thing that causes the DV to have different measurements. 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>
                <a:solidFill>
                  <a:srgbClr val="002060"/>
                </a:solidFill>
              </a:rPr>
              <a:t>Dependent Variable: The variable you are going to measure in your experiment</a:t>
            </a:r>
            <a:endParaRPr lang="en-US" dirty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en-US" dirty="0" smtClean="0"/>
              <a:t>Conflicting Scientists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Conflicting Scientists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/>
              <a:t>Step 1. Read hypothesis 1-determine argument.  </a:t>
            </a:r>
            <a:br>
              <a:rPr lang="en-US" b="1" i="1" dirty="0"/>
            </a:br>
            <a:endParaRPr lang="en-US" dirty="0"/>
          </a:p>
          <a:p>
            <a:pPr>
              <a:buNone/>
            </a:pPr>
            <a:r>
              <a:rPr lang="en-US" b="1" i="1" dirty="0"/>
              <a:t>Step 2. Answer all questions that ask about hypothesis 1 only</a:t>
            </a:r>
            <a:br>
              <a:rPr lang="en-US" b="1" i="1" dirty="0"/>
            </a:br>
            <a:endParaRPr lang="en-US" dirty="0"/>
          </a:p>
          <a:p>
            <a:pPr>
              <a:buNone/>
            </a:pPr>
            <a:r>
              <a:rPr lang="en-US" b="1" i="1" dirty="0"/>
              <a:t>Step 3. Read hypothesis 2-determine argument.</a:t>
            </a:r>
            <a:br>
              <a:rPr lang="en-US" b="1" i="1" dirty="0"/>
            </a:br>
            <a:endParaRPr lang="en-US" dirty="0"/>
          </a:p>
          <a:p>
            <a:pPr>
              <a:buNone/>
            </a:pPr>
            <a:r>
              <a:rPr lang="en-US" b="1" i="1" dirty="0"/>
              <a:t>Step 4. Answer all questions that ask about hypothesis 2 only</a:t>
            </a:r>
            <a:br>
              <a:rPr lang="en-US" b="1" i="1" dirty="0"/>
            </a:br>
            <a:endParaRPr lang="en-US" dirty="0"/>
          </a:p>
          <a:p>
            <a:pPr>
              <a:buNone/>
            </a:pPr>
            <a:r>
              <a:rPr lang="en-US" b="1" i="1" dirty="0"/>
              <a:t>Step 5. Answer questions that ask about the “puzzle  fit” of the two hypotheses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Three Types of Passages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*</a:t>
            </a:r>
            <a:r>
              <a:rPr lang="en-US" b="1" dirty="0" smtClean="0"/>
              <a:t>Charts </a:t>
            </a:r>
            <a:r>
              <a:rPr lang="en-US" b="1" dirty="0" smtClean="0"/>
              <a:t>and Graphs </a:t>
            </a:r>
            <a:r>
              <a:rPr lang="en-US" dirty="0" smtClean="0"/>
              <a:t>(15q’s in 3 passages)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DATA REPRESENTATION (embedded in all)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smtClean="0"/>
              <a:t>Experiments</a:t>
            </a:r>
            <a:r>
              <a:rPr lang="en-US" dirty="0" smtClean="0"/>
              <a:t> (18 </a:t>
            </a:r>
            <a:r>
              <a:rPr lang="en-US" dirty="0" err="1" smtClean="0"/>
              <a:t>q’s</a:t>
            </a:r>
            <a:r>
              <a:rPr lang="en-US" dirty="0" smtClean="0"/>
              <a:t> in 3 passages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RESEARCH SUMMARIES ask about</a:t>
            </a:r>
          </a:p>
          <a:p>
            <a:pPr lvl="2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Appropriateness of experimental design</a:t>
            </a:r>
          </a:p>
          <a:p>
            <a:pPr lvl="2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Impact of modifications in design</a:t>
            </a:r>
          </a:p>
          <a:p>
            <a:pPr lvl="2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Underlying scientific concepts</a:t>
            </a:r>
          </a:p>
          <a:p>
            <a:pPr lvl="2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Relationship between data and concepts</a:t>
            </a:r>
          </a:p>
          <a:p>
            <a:pPr lvl="2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Meaning of results and implications for future research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smtClean="0"/>
              <a:t>Conflicting Scientists </a:t>
            </a:r>
            <a:r>
              <a:rPr lang="en-US" dirty="0" smtClean="0"/>
              <a:t>(7 </a:t>
            </a:r>
            <a:r>
              <a:rPr lang="en-US" dirty="0" err="1" smtClean="0"/>
              <a:t>q’s</a:t>
            </a:r>
            <a:r>
              <a:rPr lang="en-US" dirty="0"/>
              <a:t> </a:t>
            </a:r>
            <a:r>
              <a:rPr lang="en-US" dirty="0" smtClean="0"/>
              <a:t>in 1 passage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You NEVER have to choose which is correct!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Science Section Vocab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have to memorize vocab for the ACT</a:t>
            </a:r>
          </a:p>
          <a:p>
            <a:r>
              <a:rPr lang="en-US" dirty="0" smtClean="0"/>
              <a:t>Knowledge of “science words” will help!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"/>
          <a:ext cx="8610600" cy="6919814"/>
        </p:xfrm>
        <a:graphic>
          <a:graphicData uri="http://schemas.openxmlformats.org/drawingml/2006/table">
            <a:tbl>
              <a:tblPr/>
              <a:tblGrid>
                <a:gridCol w="4305300"/>
                <a:gridCol w="4305300"/>
              </a:tblGrid>
              <a:tr h="5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Absorption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-process by which products of digestion move from small intestine to blood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Acid-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compound that dissociates in water to form hydrogen ions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Atom-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has a nucleus that contains neutrons and protons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Calibri"/>
                        </a:rPr>
                        <a:t>(+ 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charge); electrons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Calibri"/>
                        </a:rPr>
                        <a:t>(- 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charge)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Base-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compound that forms a salt and water following reaction with an acid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25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Calorie-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the amount of heat needed to raise the temperature of one gram of water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Calibri"/>
                        </a:rPr>
                        <a:t>1 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degree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Catalyst-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substance that changes (usually speeds up) the rate of a chemical reaction without itself being permanently changed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2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Chemical reaction-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any process that results in the production of different substances with new properties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Chlorophyll-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a complex green pigment that captures light energy, for use in photosynthesis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Chromosome-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structure, composed primarily of DNA, that contains the genes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Compound-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two or more elements combined chemically in definite proportions by weight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Control-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Treatment group used for comparison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Constant-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Variable that stays the same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Density-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mass per unit of volume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Diffusion-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the movement of molecules from a region of greater concentration to a region of lesser concentration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25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DNA-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(deoxyribonucleic acid) the hereditary material in cells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Element-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substance that cannot be chemically changed into a simpler substance; all atoms of an element have the same number of protons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Evolution-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change over time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Calibri"/>
                        </a:rPr>
                        <a:t>Gas-</a:t>
                      </a:r>
                      <a:r>
                        <a:rPr lang="en-US" sz="1500">
                          <a:latin typeface="Calibri"/>
                          <a:ea typeface="Calibri"/>
                          <a:cs typeface="Calibri"/>
                        </a:rPr>
                        <a:t> a substance that takes the shape and fills the volume of its container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1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Kinetic-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energy the energy of motion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Calibri"/>
                        </a:rPr>
                        <a:t>Liquid-</a:t>
                      </a:r>
                      <a:r>
                        <a:rPr lang="en-US" sz="1500" dirty="0">
                          <a:latin typeface="Calibri"/>
                          <a:ea typeface="Calibri"/>
                          <a:cs typeface="Calibri"/>
                        </a:rPr>
                        <a:t> a substance that takes the shape of the vessel that contains it, but does not necessarily fill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Calibri"/>
                        </a:rPr>
                        <a:t>its</a:t>
                      </a:r>
                      <a:r>
                        <a:rPr lang="en-US" sz="1500" baseline="0" dirty="0" smtClean="0">
                          <a:latin typeface="Calibri"/>
                          <a:ea typeface="Calibri"/>
                          <a:cs typeface="Calibri"/>
                        </a:rPr>
                        <a:t> container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397" y="533400"/>
          <a:ext cx="8229602" cy="5964487"/>
        </p:xfrm>
        <a:graphic>
          <a:graphicData uri="http://schemas.openxmlformats.org/drawingml/2006/table">
            <a:tbl>
              <a:tblPr/>
              <a:tblGrid>
                <a:gridCol w="4114801"/>
                <a:gridCol w="4114801"/>
              </a:tblGrid>
              <a:tr h="87883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Malleable-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ability of a metal to have its shape permanently changed by applying a force, e.g., hammering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Mass-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measure of the amount of matter in an object; the mass of an object remains the same regardless of the force of gravity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Molecule-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smallest unit of an element or a compound, 2+ atoms covalently bonded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Nucleus-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cell organelle that controls the cell’s activities and contains DNA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Organic-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relating to compounds that contain carbon and hydrogen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Permeability-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extent to which a membrane allows different molecules to pass through it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8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pH-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a measure of the acidity of a solution; a pH of 7 is neutral, less than 7 is acidic, and greater than 7 is basic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Photosynthesis-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the process in which energy is used to form carbohydrate and oxygen from carbon dioxide and water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8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Protein-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complex organic molecule composed of a chain of amino acids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Radioactive-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elements that emit particles and radiation during the spontaneous disintegration of their nuclei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Calibri"/>
                          <a:ea typeface="Calibri"/>
                          <a:cs typeface="Times New Roman"/>
                        </a:rPr>
                        <a:t>Reflection-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occurs when light bounces off a surface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Times New Roman"/>
                        </a:rPr>
                        <a:t>Solid-</a:t>
                      </a: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 matter that has a definite shape and volume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Solution-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a homogeneous mixture formed when one substance dissolves in another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Solvent-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a substance in which a solute dissolves to form a solution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8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>
                          <a:latin typeface="Calibri"/>
                          <a:ea typeface="Calibri"/>
                          <a:cs typeface="Calibri"/>
                        </a:rPr>
                        <a:t>Viscous-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 describes a material that flows slowly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Calibri"/>
                          <a:ea typeface="Calibri"/>
                          <a:cs typeface="Calibri"/>
                        </a:rPr>
                        <a:t>Weight-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 the measure of the gravitational force that attracts an object; the weight of an object changes as the force of gravity changes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ACT Science Questions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Fetch the answer </a:t>
            </a:r>
          </a:p>
          <a:p>
            <a:pPr marL="914400" lvl="1" indent="-51435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(easy questions)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7030A0"/>
                </a:solidFill>
              </a:rPr>
              <a:t>Analyze based on the given info</a:t>
            </a:r>
          </a:p>
          <a:p>
            <a:pPr marL="914400" lvl="1" indent="-51435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(medium questions)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Generalize and make the appropriate conclusions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914400" lvl="1" indent="-51435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(hard questions)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Ordering the Questions to Maximize Time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are NOT in “easy to hard” order</a:t>
            </a:r>
          </a:p>
          <a:p>
            <a:r>
              <a:rPr lang="en-US" dirty="0" smtClean="0"/>
              <a:t>All questions are worth the SAME amount!</a:t>
            </a:r>
          </a:p>
          <a:p>
            <a:r>
              <a:rPr lang="en-US" dirty="0" smtClean="0"/>
              <a:t>Up to you to order the questions to maximize your chance of success!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1375</Words>
  <Application>Microsoft Office PowerPoint</Application>
  <PresentationFormat>On-screen Show (4:3)</PresentationFormat>
  <Paragraphs>226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ACT Science Intro</vt:lpstr>
      <vt:lpstr>ACT Science</vt:lpstr>
      <vt:lpstr>Three Types of Passages</vt:lpstr>
      <vt:lpstr>Science Section Vocab</vt:lpstr>
      <vt:lpstr>Slide 6</vt:lpstr>
      <vt:lpstr>Slide 7</vt:lpstr>
      <vt:lpstr>ACT Science Questions</vt:lpstr>
      <vt:lpstr>Ordering the Questions to Maximize Time</vt:lpstr>
      <vt:lpstr>Ordering Science Questions</vt:lpstr>
      <vt:lpstr>Easy Questions</vt:lpstr>
      <vt:lpstr>Medium Questions</vt:lpstr>
      <vt:lpstr>Infer/Suggest/Imply</vt:lpstr>
      <vt:lpstr>Interpolate Questions  These questions will ask you to estimate a value WITHIN the graph</vt:lpstr>
      <vt:lpstr>Extrapolate Questions</vt:lpstr>
      <vt:lpstr>Difficult Questions</vt:lpstr>
      <vt:lpstr>Slide 17</vt:lpstr>
      <vt:lpstr>Slide 18</vt:lpstr>
      <vt:lpstr>Ordering the Questions Drill</vt:lpstr>
      <vt:lpstr>Steps to Solving Science Passages</vt:lpstr>
      <vt:lpstr>Charts and Graphs Passages</vt:lpstr>
      <vt:lpstr>Four Types of Charts/Graphs on the ACT</vt:lpstr>
      <vt:lpstr>What to do when you see a Graph/Chart</vt:lpstr>
      <vt:lpstr>Line Graphs</vt:lpstr>
      <vt:lpstr>Line Graphs Drill </vt:lpstr>
      <vt:lpstr>Graphs with Curves</vt:lpstr>
      <vt:lpstr>Scatter Graphs</vt:lpstr>
      <vt:lpstr>Flat Graphs</vt:lpstr>
      <vt:lpstr>Tables</vt:lpstr>
      <vt:lpstr>Experiments</vt:lpstr>
      <vt:lpstr>Steps to Solving Experiments Passages</vt:lpstr>
      <vt:lpstr>Independent vs. Dependent Variables</vt:lpstr>
      <vt:lpstr>Conflicting Scientists</vt:lpstr>
      <vt:lpstr>Conflicting Scientists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Friedman</dc:creator>
  <cp:lastModifiedBy>Susan</cp:lastModifiedBy>
  <cp:revision>11</cp:revision>
  <dcterms:created xsi:type="dcterms:W3CDTF">2011-10-10T20:07:07Z</dcterms:created>
  <dcterms:modified xsi:type="dcterms:W3CDTF">2013-04-16T02:31:11Z</dcterms:modified>
</cp:coreProperties>
</file>